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93" r:id="rId1"/>
    <p:sldMasterId id="2147483694" r:id="rId2"/>
    <p:sldMasterId id="2147483695" r:id="rId3"/>
  </p:sldMasterIdLst>
  <p:notesMasterIdLst>
    <p:notesMasterId r:id="rId1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9144000" cy="6858000" type="screen4x3"/>
  <p:notesSz cx="7010400" cy="9296400"/>
  <p:embeddedFontLst>
    <p:embeddedFont>
      <p:font typeface="Quattrocento Sans" panose="020B0604020202020204" charset="0"/>
      <p:regular r:id="rId17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402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970937" y="0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81100" y="696912"/>
            <a:ext cx="4648199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632673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2"/>
            <a:ext cx="4648199" cy="3486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Shape 270"/>
          <p:cNvSpPr txBox="1">
            <a:spLocks noGrp="1"/>
          </p:cNvSpPr>
          <p:nvPr>
            <p:ph type="ftr" idx="11"/>
          </p:nvPr>
        </p:nvSpPr>
        <p:spPr>
          <a:xfrm>
            <a:off x="0" y="8829967"/>
            <a:ext cx="3037799" cy="464699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jksdksd jh jhfkjhfsd</a:t>
            </a:r>
          </a:p>
        </p:txBody>
      </p:sp>
      <p:sp>
        <p:nvSpPr>
          <p:cNvPr id="271" name="Shape 271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2"/>
            <a:ext cx="4648199" cy="3486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2"/>
            <a:ext cx="4648199" cy="3486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2"/>
            <a:ext cx="4648199" cy="3486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2"/>
            <a:ext cx="4648199" cy="3486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2"/>
            <a:ext cx="4648199" cy="3486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2"/>
            <a:ext cx="4648199" cy="3486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2"/>
            <a:ext cx="4648199" cy="3486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blipFill rotWithShape="1">
          <a:blip r:embed="rId2">
            <a:alphaModFix/>
          </a:blip>
          <a:stretch>
            <a:fillRect l="-2999" r="-2999"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8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">
    <p:bg>
      <p:bgPr>
        <a:solidFill>
          <a:srgbClr val="017EB8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4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s Layout with Picture">
    <p:bg>
      <p:bgPr>
        <a:blipFill rotWithShape="1">
          <a:blip r:embed="rId2">
            <a:alphaModFix/>
          </a:blip>
          <a:stretch>
            <a:fillRect l="-5999" r="-5998"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4802400" y="0"/>
            <a:ext cx="4345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58750" algn="l" rtl="0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57150" algn="l" rtl="0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One Columns Layout with Picture">
    <p:bg>
      <p:bgPr>
        <a:blipFill rotWithShape="1">
          <a:blip r:embed="rId2">
            <a:alphaModFix/>
          </a:blip>
          <a:stretch>
            <a:fillRect l="-5999" r="-5998"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58750" algn="l" rtl="0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57150" algn="l" rtl="0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One Columns Layout with Picture">
    <p:bg>
      <p:bgPr>
        <a:blipFill rotWithShape="1">
          <a:blip r:embed="rId2">
            <a:alphaModFix/>
          </a:blip>
          <a:stretch>
            <a:fillRect l="-5999" r="-5998"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58750" algn="l" rtl="0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57150" algn="l" rtl="0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Layout with Picture">
    <p:bg>
      <p:bgPr>
        <a:blipFill rotWithShape="1">
          <a:blip r:embed="rId2">
            <a:alphaModFix/>
          </a:blip>
          <a:stretch>
            <a:fillRect l="-5999" r="-5998"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0" y="5181600"/>
            <a:ext cx="9136379" cy="914400"/>
          </a:xfrm>
          <a:prstGeom prst="rect">
            <a:avLst/>
          </a:prstGeom>
          <a:solidFill>
            <a:srgbClr val="017EB8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Quattrocento Sans"/>
              <a:buNone/>
              <a:defRPr sz="4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with 3 columns">
    <p:bg>
      <p:bgPr>
        <a:blipFill rotWithShape="1">
          <a:blip r:embed="rId2">
            <a:alphaModFix/>
          </a:blip>
          <a:stretch>
            <a:fillRect l="-2999" r="-2999"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ctrTitle"/>
          </p:nvPr>
        </p:nvSpPr>
        <p:spPr>
          <a:xfrm>
            <a:off x="457200" y="2362200"/>
            <a:ext cx="8381999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lt1"/>
              </a:buClr>
              <a:buFont typeface="Quattrocento Sans"/>
              <a:buNone/>
              <a:defRPr sz="4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9" name="Shape 59"/>
          <p:cNvSpPr txBox="1"/>
          <p:nvPr/>
        </p:nvSpPr>
        <p:spPr>
          <a:xfrm>
            <a:off x="2743200" y="4953000"/>
            <a:ext cx="1600199" cy="1371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934200" y="5334000"/>
            <a:ext cx="1805709" cy="129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sz="12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775200" y="5334000"/>
            <a:ext cx="1805709" cy="129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sz="12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3"/>
          </p:nvPr>
        </p:nvSpPr>
        <p:spPr>
          <a:xfrm>
            <a:off x="2616200" y="5334000"/>
            <a:ext cx="1805709" cy="129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sz="12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4"/>
          </p:nvPr>
        </p:nvSpPr>
        <p:spPr>
          <a:xfrm>
            <a:off x="457200" y="5334000"/>
            <a:ext cx="1805709" cy="129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sz="12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Slide">
    <p:bg>
      <p:bgPr>
        <a:blipFill rotWithShape="1">
          <a:blip r:embed="rId2">
            <a:alphaModFix/>
          </a:blip>
          <a:stretch>
            <a:fillRect l="-2999" r="-2999"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ctrTitle"/>
          </p:nvPr>
        </p:nvSpPr>
        <p:spPr>
          <a:xfrm>
            <a:off x="304800" y="1828800"/>
            <a:ext cx="4495800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4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ubTitle" idx="1"/>
          </p:nvPr>
        </p:nvSpPr>
        <p:spPr>
          <a:xfrm>
            <a:off x="419100" y="4953000"/>
            <a:ext cx="3877500" cy="7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524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pic" idx="2"/>
          </p:nvPr>
        </p:nvSpPr>
        <p:spPr>
          <a:xfrm>
            <a:off x="5029200" y="0"/>
            <a:ext cx="3733800" cy="68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017EB8"/>
              </a:buClr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Layout (w/ bullets)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230400" y="14478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63500" algn="l" rtl="0">
              <a:spcBef>
                <a:spcPts val="640"/>
              </a:spcBef>
              <a:buClr>
                <a:srgbClr val="017EB8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595959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7F7F7F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en" sz="12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">
    <p:bg>
      <p:bgPr>
        <a:solidFill>
          <a:srgbClr val="017EB8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762000" y="2590800"/>
            <a:ext cx="7772400" cy="136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4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with 3 columns">
    <p:bg>
      <p:bgPr>
        <a:blipFill rotWithShape="1">
          <a:blip r:embed="rId2">
            <a:alphaModFix/>
          </a:blip>
          <a:stretch>
            <a:fillRect l="-2999" r="-2999"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ctrTitle"/>
          </p:nvPr>
        </p:nvSpPr>
        <p:spPr>
          <a:xfrm>
            <a:off x="457200" y="2362200"/>
            <a:ext cx="8381999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lt1"/>
              </a:buClr>
              <a:buFont typeface="Quattrocento Sans"/>
              <a:buNone/>
              <a:defRPr sz="4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1" name="Shape 81"/>
          <p:cNvSpPr txBox="1"/>
          <p:nvPr/>
        </p:nvSpPr>
        <p:spPr>
          <a:xfrm>
            <a:off x="2743200" y="4953000"/>
            <a:ext cx="1600199" cy="1371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934200" y="53340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sz="12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2"/>
          </p:nvPr>
        </p:nvSpPr>
        <p:spPr>
          <a:xfrm>
            <a:off x="4775200" y="53340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sz="12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3"/>
          </p:nvPr>
        </p:nvSpPr>
        <p:spPr>
          <a:xfrm>
            <a:off x="2616200" y="53340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sz="12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4"/>
          </p:nvPr>
        </p:nvSpPr>
        <p:spPr>
          <a:xfrm>
            <a:off x="457200" y="53340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sz="12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Layout (w/o bullets)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rgbClr val="017EB8"/>
              </a:buClr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en" sz="12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blipFill rotWithShape="1">
          <a:blip r:embed="rId2">
            <a:alphaModFix/>
          </a:blip>
          <a:stretch>
            <a:fillRect l="-2999" r="-2999"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8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ubTitle" idx="1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bg>
      <p:bgPr>
        <a:blipFill rotWithShape="1">
          <a:blip r:embed="rId2">
            <a:alphaModFix/>
          </a:blip>
          <a:stretch>
            <a:fillRect l="-2999" r="-2999"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8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subTitle" idx="1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Slide">
    <p:bg>
      <p:bgPr>
        <a:blipFill rotWithShape="1">
          <a:blip r:embed="rId2">
            <a:alphaModFix/>
          </a:blip>
          <a:stretch>
            <a:fillRect l="-2999" r="-2999"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pic" idx="2"/>
          </p:nvPr>
        </p:nvSpPr>
        <p:spPr>
          <a:xfrm>
            <a:off x="304800" y="2514600"/>
            <a:ext cx="1981199" cy="198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63500" algn="l" rtl="0">
              <a:spcBef>
                <a:spcPts val="640"/>
              </a:spcBef>
              <a:buClr>
                <a:srgbClr val="017EB8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8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ubTitle" idx="1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 (w/o logo)">
    <p:bg>
      <p:bgPr>
        <a:solidFill>
          <a:srgbClr val="017EB8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8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ubTitle" idx="1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Layout (w/o bullets)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228600" y="14478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rgbClr val="017EB8"/>
              </a:buClr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en" sz="1200" b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 Layou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230400" y="1450101"/>
            <a:ext cx="3886200" cy="449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58750" algn="l" rtl="0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57150" algn="l" rtl="0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en" sz="1200" b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2"/>
          </p:nvPr>
        </p:nvSpPr>
        <p:spPr>
          <a:xfrm>
            <a:off x="4800600" y="1450101"/>
            <a:ext cx="3886200" cy="449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58750" algn="l" rtl="0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57150" algn="l" rtl="0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One Column Layou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en" sz="1200" b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s Layout with Picture">
    <p:bg>
      <p:bgPr>
        <a:blipFill rotWithShape="1">
          <a:blip r:embed="rId2">
            <a:alphaModFix/>
          </a:blip>
          <a:stretch>
            <a:fillRect l="-5999" r="-5999"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4802400" y="0"/>
            <a:ext cx="4345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58750" algn="l" rtl="0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57150" algn="l" rtl="0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One Columns Layout with Picture">
    <p:bg>
      <p:bgPr>
        <a:blipFill rotWithShape="1">
          <a:blip r:embed="rId2">
            <a:alphaModFix/>
          </a:blip>
          <a:stretch>
            <a:fillRect l="-5999" r="-5999"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58750" algn="l" rtl="0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57150" algn="l" rtl="0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One Columns Layout with Picture">
    <p:bg>
      <p:bgPr>
        <a:blipFill rotWithShape="1">
          <a:blip r:embed="rId2">
            <a:alphaModFix/>
          </a:blip>
          <a:stretch>
            <a:fillRect l="-5999" r="-5999"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58750" algn="l" rtl="0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57150" algn="l" rtl="0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Layout (w/ bullets)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63500" algn="l" rtl="0">
              <a:spcBef>
                <a:spcPts val="640"/>
              </a:spcBef>
              <a:buClr>
                <a:srgbClr val="017EB8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595959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7F7F7F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en" sz="12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Layout with Picture">
    <p:bg>
      <p:bgPr>
        <a:blipFill rotWithShape="1">
          <a:blip r:embed="rId2">
            <a:alphaModFix/>
          </a:blip>
          <a:stretch>
            <a:fillRect l="-5999" r="-5999"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ctrTitle"/>
          </p:nvPr>
        </p:nvSpPr>
        <p:spPr>
          <a:xfrm>
            <a:off x="0" y="5181600"/>
            <a:ext cx="9136500" cy="914400"/>
          </a:xfrm>
          <a:prstGeom prst="rect">
            <a:avLst/>
          </a:prstGeom>
          <a:solidFill>
            <a:srgbClr val="017EB8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Quattrocento Sans"/>
              <a:buNone/>
              <a:defRPr sz="4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Slide">
    <p:bg>
      <p:bgPr>
        <a:blipFill rotWithShape="1">
          <a:blip r:embed="rId2">
            <a:alphaModFix/>
          </a:blip>
          <a:stretch>
            <a:fillRect l="-2999" r="-2999"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ctrTitle"/>
          </p:nvPr>
        </p:nvSpPr>
        <p:spPr>
          <a:xfrm>
            <a:off x="304800" y="1828800"/>
            <a:ext cx="4495800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4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ubTitle" idx="1"/>
          </p:nvPr>
        </p:nvSpPr>
        <p:spPr>
          <a:xfrm>
            <a:off x="419100" y="4953000"/>
            <a:ext cx="3877500" cy="7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524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pic" idx="2"/>
          </p:nvPr>
        </p:nvSpPr>
        <p:spPr>
          <a:xfrm>
            <a:off x="5029200" y="0"/>
            <a:ext cx="3733800" cy="68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017EB8"/>
              </a:buClr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Layout (w/ bullets)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230400" y="14478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63500" algn="l" rtl="0">
              <a:spcBef>
                <a:spcPts val="640"/>
              </a:spcBef>
              <a:buClr>
                <a:srgbClr val="017EB8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595959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7F7F7F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en" sz="12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">
    <p:bg>
      <p:bgPr>
        <a:solidFill>
          <a:srgbClr val="017EB8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762000" y="2590800"/>
            <a:ext cx="7772400" cy="136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4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with 3 columns">
    <p:bg>
      <p:bgPr>
        <a:blipFill rotWithShape="1">
          <a:blip r:embed="rId2">
            <a:alphaModFix/>
          </a:blip>
          <a:stretch>
            <a:fillRect l="-2999" r="-2999"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ctrTitle"/>
          </p:nvPr>
        </p:nvSpPr>
        <p:spPr>
          <a:xfrm>
            <a:off x="457200" y="2362200"/>
            <a:ext cx="8381999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lt1"/>
              </a:buClr>
              <a:buFont typeface="Quattrocento Sans"/>
              <a:buNone/>
              <a:defRPr sz="4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6" name="Shape 136"/>
          <p:cNvSpPr txBox="1"/>
          <p:nvPr/>
        </p:nvSpPr>
        <p:spPr>
          <a:xfrm>
            <a:off x="2743200" y="4953000"/>
            <a:ext cx="1600199" cy="1371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934200" y="53340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sz="12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body" idx="2"/>
          </p:nvPr>
        </p:nvSpPr>
        <p:spPr>
          <a:xfrm>
            <a:off x="4775200" y="53340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sz="12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body" idx="3"/>
          </p:nvPr>
        </p:nvSpPr>
        <p:spPr>
          <a:xfrm>
            <a:off x="2616200" y="53340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sz="12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body" idx="4"/>
          </p:nvPr>
        </p:nvSpPr>
        <p:spPr>
          <a:xfrm>
            <a:off x="457200" y="53340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Arial"/>
              <a:buNone/>
              <a:defRPr sz="12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blipFill rotWithShape="1">
          <a:blip r:embed="rId2">
            <a:alphaModFix/>
          </a:blip>
          <a:stretch>
            <a:fillRect l="-2999" r="-2999"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8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subTitle" idx="1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bg>
      <p:bgPr>
        <a:blipFill rotWithShape="1">
          <a:blip r:embed="rId2">
            <a:alphaModFix/>
          </a:blip>
          <a:stretch>
            <a:fillRect l="-2999" r="-2999"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8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ubTitle" idx="1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Slide">
    <p:bg>
      <p:bgPr>
        <a:blipFill rotWithShape="1">
          <a:blip r:embed="rId2">
            <a:alphaModFix/>
          </a:blip>
          <a:stretch>
            <a:fillRect l="-2999" r="-2999"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/>
          </p:cNvSpPr>
          <p:nvPr>
            <p:ph type="pic" idx="2"/>
          </p:nvPr>
        </p:nvSpPr>
        <p:spPr>
          <a:xfrm>
            <a:off x="304800" y="2514600"/>
            <a:ext cx="1981199" cy="198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63500" algn="l" rtl="0">
              <a:spcBef>
                <a:spcPts val="640"/>
              </a:spcBef>
              <a:buClr>
                <a:srgbClr val="017EB8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8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subTitle" idx="1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 (w/o logo)">
    <p:bg>
      <p:bgPr>
        <a:solidFill>
          <a:srgbClr val="017EB8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8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subTitle" idx="1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Layout (w/o bullets)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228600" y="14478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rgbClr val="017EB8"/>
              </a:buClr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57" name="Shape 157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en" sz="1200" b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bg>
      <p:bgPr>
        <a:blipFill rotWithShape="1">
          <a:blip r:embed="rId2">
            <a:alphaModFix/>
          </a:blip>
          <a:stretch>
            <a:fillRect l="-2999" r="-2999"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8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ubTitle" idx="1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 Layou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230400" y="1450101"/>
            <a:ext cx="3886200" cy="449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58750" algn="l" rtl="0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57150" algn="l" rtl="0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en" sz="1200" b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body" idx="2"/>
          </p:nvPr>
        </p:nvSpPr>
        <p:spPr>
          <a:xfrm>
            <a:off x="4800600" y="1450101"/>
            <a:ext cx="3886200" cy="449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58750" algn="l" rtl="0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57150" algn="l" rtl="0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One Column Layou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en" sz="1200" b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s Layout with Picture">
    <p:bg>
      <p:bgPr>
        <a:blipFill rotWithShape="1">
          <a:blip r:embed="rId2">
            <a:alphaModFix/>
          </a:blip>
          <a:stretch>
            <a:fillRect l="-5999" r="-5999"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4802400" y="0"/>
            <a:ext cx="4345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58750" algn="l" rtl="0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57150" algn="l" rtl="0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One Columns Layout with Picture">
    <p:bg>
      <p:bgPr>
        <a:blipFill rotWithShape="1">
          <a:blip r:embed="rId2">
            <a:alphaModFix/>
          </a:blip>
          <a:stretch>
            <a:fillRect l="-5999" r="-5999"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58750" algn="l" rtl="0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57150" algn="l" rtl="0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One Columns Layout with Picture">
    <p:bg>
      <p:bgPr>
        <a:blipFill rotWithShape="1">
          <a:blip r:embed="rId2">
            <a:alphaModFix/>
          </a:blip>
          <a:stretch>
            <a:fillRect l="-5999" r="-5999"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58750" algn="l" rtl="0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57150" algn="l" rtl="0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Layout with Picture">
    <p:bg>
      <p:bgPr>
        <a:blipFill rotWithShape="1">
          <a:blip r:embed="rId2">
            <a:alphaModFix/>
          </a:blip>
          <a:stretch>
            <a:fillRect l="-5999" r="-5999"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ctrTitle"/>
          </p:nvPr>
        </p:nvSpPr>
        <p:spPr>
          <a:xfrm>
            <a:off x="0" y="5181600"/>
            <a:ext cx="9136500" cy="914400"/>
          </a:xfrm>
          <a:prstGeom prst="rect">
            <a:avLst/>
          </a:prstGeom>
          <a:solidFill>
            <a:srgbClr val="017EB8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Quattrocento Sans"/>
              <a:buNone/>
              <a:defRPr sz="4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Slide">
    <p:bg>
      <p:bgPr>
        <a:blipFill rotWithShape="1">
          <a:blip r:embed="rId2">
            <a:alphaModFix/>
          </a:blip>
          <a:stretch>
            <a:fillRect l="-2999" r="-2999"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pic" idx="2"/>
          </p:nvPr>
        </p:nvSpPr>
        <p:spPr>
          <a:xfrm>
            <a:off x="304800" y="2514600"/>
            <a:ext cx="1981199" cy="198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63500" algn="l" rtl="0">
              <a:spcBef>
                <a:spcPts val="640"/>
              </a:spcBef>
              <a:buClr>
                <a:srgbClr val="017EB8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8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ubTitle" idx="1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Slide">
    <p:bg>
      <p:bgPr>
        <a:blipFill rotWithShape="1">
          <a:blip r:embed="rId2">
            <a:alphaModFix/>
          </a:blip>
          <a:stretch>
            <a:fillRect l="-2999" r="-2999"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ctrTitle"/>
          </p:nvPr>
        </p:nvSpPr>
        <p:spPr>
          <a:xfrm>
            <a:off x="304800" y="1828800"/>
            <a:ext cx="4495800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4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ubTitle" idx="1"/>
          </p:nvPr>
        </p:nvSpPr>
        <p:spPr>
          <a:xfrm>
            <a:off x="419100" y="4953000"/>
            <a:ext cx="3877408" cy="7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524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pic" idx="2"/>
          </p:nvPr>
        </p:nvSpPr>
        <p:spPr>
          <a:xfrm>
            <a:off x="5029200" y="0"/>
            <a:ext cx="3733800" cy="68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017EB8"/>
              </a:buClr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 (w/o logo)">
    <p:bg>
      <p:bgPr>
        <a:solidFill>
          <a:srgbClr val="017EB8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ctrTitle"/>
          </p:nvPr>
        </p:nvSpPr>
        <p:spPr>
          <a:xfrm>
            <a:off x="2438400" y="2590800"/>
            <a:ext cx="6476999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8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 Layou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30400" y="1450101"/>
            <a:ext cx="3886200" cy="44934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58750" algn="l" rtl="0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57150" algn="l" rtl="0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en" sz="12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800600" y="1450101"/>
            <a:ext cx="3886200" cy="44934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58750" algn="l" rtl="0">
              <a:spcBef>
                <a:spcPts val="400"/>
              </a:spcBef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57150" algn="l" rtl="0">
              <a:spcBef>
                <a:spcPts val="360"/>
              </a:spcBef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27000" algn="l" rtl="0">
              <a:spcBef>
                <a:spcPts val="32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One Column Layou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en" sz="12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32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>
            <a:alphaModFix/>
          </a:blip>
          <a:stretch>
            <a:fillRect r="-3999"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63500" algn="l" rtl="0">
              <a:spcBef>
                <a:spcPts val="640"/>
              </a:spcBef>
              <a:buClr>
                <a:srgbClr val="017EB8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858000" y="6446837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en" sz="12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" name="Shape 13"/>
          <p:cNvSpPr txBox="1"/>
          <p:nvPr/>
        </p:nvSpPr>
        <p:spPr>
          <a:xfrm>
            <a:off x="1905000" y="6324600"/>
            <a:ext cx="3048000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Noto Sans Symbols"/>
              <a:buNone/>
            </a:pPr>
            <a:endParaRPr sz="14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280"/>
              </a:spcBef>
              <a:buClr>
                <a:srgbClr val="017EB8"/>
              </a:buClr>
              <a:buFont typeface="Noto Sans Symbols"/>
              <a:buNone/>
            </a:pPr>
            <a:endParaRPr sz="14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>
            <a:alphaModFix/>
          </a:blip>
          <a:stretch>
            <a:fillRect r="-3999"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230400" y="14478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63500" algn="l" rtl="0">
              <a:spcBef>
                <a:spcPts val="640"/>
              </a:spcBef>
              <a:buClr>
                <a:srgbClr val="017EB8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858000" y="6446837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en" sz="12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" name="Shape 68"/>
          <p:cNvSpPr txBox="1"/>
          <p:nvPr/>
        </p:nvSpPr>
        <p:spPr>
          <a:xfrm>
            <a:off x="1905000" y="6324600"/>
            <a:ext cx="3048000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Noto Sans Symbols"/>
              <a:buNone/>
            </a:pPr>
            <a:endParaRPr sz="14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280"/>
              </a:spcBef>
              <a:buClr>
                <a:srgbClr val="017EB8"/>
              </a:buClr>
              <a:buFont typeface="Noto Sans Symbols"/>
              <a:buNone/>
            </a:pPr>
            <a:endParaRPr sz="14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>
            <a:alphaModFix/>
          </a:blip>
          <a:stretch>
            <a:fillRect r="-3999"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017EB8"/>
              </a:buClr>
              <a:buFont typeface="Quattrocento Sans"/>
              <a:buNone/>
              <a:defRPr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230400" y="14478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63500" algn="l" rtl="0">
              <a:spcBef>
                <a:spcPts val="640"/>
              </a:spcBef>
              <a:buClr>
                <a:srgbClr val="017EB8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8650" marR="0" lvl="1" indent="-107950" algn="l" rtl="0">
              <a:spcBef>
                <a:spcPts val="56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71550" marR="0" lvl="2" indent="-19050" algn="l" rtl="0">
              <a:spcBef>
                <a:spcPts val="48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257300" marR="0" lvl="3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485900" marR="0" lvl="4" indent="-101600" algn="l" rtl="0">
              <a:spcBef>
                <a:spcPts val="400"/>
              </a:spcBef>
              <a:buClr>
                <a:srgbClr val="017EB8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6858000" y="6446837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en" sz="12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3" name="Shape 123"/>
          <p:cNvSpPr txBox="1"/>
          <p:nvPr/>
        </p:nvSpPr>
        <p:spPr>
          <a:xfrm>
            <a:off x="1905000" y="6324600"/>
            <a:ext cx="3048000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Font typeface="Noto Sans Symbols"/>
              <a:buNone/>
            </a:pPr>
            <a:endParaRPr sz="14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280"/>
              </a:spcBef>
              <a:buClr>
                <a:srgbClr val="017EB8"/>
              </a:buClr>
              <a:buFont typeface="Noto Sans Symbols"/>
              <a:buNone/>
            </a:pPr>
            <a:endParaRPr sz="14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5.pn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softserveinc.com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Relationship Id="rId4" Type="http://schemas.openxmlformats.org/officeDocument/2006/relationships/hyperlink" Target="http://www.softserveinc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ctrTitle"/>
          </p:nvPr>
        </p:nvSpPr>
        <p:spPr>
          <a:xfrm>
            <a:off x="2438400" y="2668875"/>
            <a:ext cx="6476999" cy="1369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lang="en">
                <a:solidFill>
                  <a:srgbClr val="FFFFFF"/>
                </a:solidFill>
              </a:rPr>
              <a:t>Testing types</a:t>
            </a:r>
          </a:p>
          <a:p>
            <a:pPr marL="0" marR="0" lvl="0" indent="0" algn="ctr" rtl="0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lang="en" sz="3000">
                <a:solidFill>
                  <a:srgbClr val="FFFFFF"/>
                </a:solidFill>
              </a:rPr>
              <a:t>Slack: Desktop Client for Communication tool</a:t>
            </a:r>
          </a:p>
          <a:p>
            <a:pPr marL="0" marR="0" lvl="0" indent="0" algn="l" rtl="0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endParaRPr>
              <a:solidFill>
                <a:srgbClr val="6FA8DC"/>
              </a:solidFill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ubTitle" idx="1"/>
          </p:nvPr>
        </p:nvSpPr>
        <p:spPr>
          <a:xfrm>
            <a:off x="2438400" y="5410200"/>
            <a:ext cx="6400799" cy="990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100000"/>
              <a:buFont typeface="Arial"/>
              <a:buChar char="•"/>
            </a:pPr>
            <a:r>
              <a:rPr lang="en" dirty="0"/>
              <a:t> 								</a:t>
            </a:r>
            <a:r>
              <a:rPr lang="en" dirty="0" smtClean="0"/>
              <a:t>                        Olesia </a:t>
            </a:r>
            <a:r>
              <a:rPr lang="en" dirty="0"/>
              <a:t>Ivanauskaite</a:t>
            </a:r>
          </a:p>
          <a:p>
            <a:pPr marL="3657600" marR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" dirty="0"/>
              <a:t>01/20/2016</a:t>
            </a:r>
          </a:p>
          <a:p>
            <a:pPr marL="266700" marR="0" lvl="0" indent="-266700" algn="l" rtl="0">
              <a:spcBef>
                <a:spcPts val="480"/>
              </a:spcBef>
              <a:buClr>
                <a:srgbClr val="017EB8"/>
              </a:buClr>
              <a:buSzPct val="100000"/>
              <a:buFont typeface="Arial"/>
              <a:buNone/>
            </a:pPr>
            <a:endParaRPr sz="2400" b="0" i="0" u="none" strike="noStrike" cap="none" dirty="0">
              <a:solidFill>
                <a:srgbClr val="75BEE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457200" y="127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lang="en"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Load testing </a:t>
            </a:r>
          </a:p>
        </p:txBody>
      </p:sp>
      <p:sp>
        <p:nvSpPr>
          <p:cNvPr id="254" name="Shape 254"/>
          <p:cNvSpPr/>
          <p:nvPr/>
        </p:nvSpPr>
        <p:spPr>
          <a:xfrm>
            <a:off x="304800" y="1066800"/>
            <a:ext cx="3778500" cy="34423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buSzPct val="25000"/>
              <a:buNone/>
            </a:pPr>
            <a:r>
              <a:rPr lang="en" sz="16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Task: </a:t>
            </a:r>
            <a:r>
              <a:rPr lang="en" sz="16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Application should allow a user sent 60 messages per minute.</a:t>
            </a:r>
          </a:p>
          <a:p>
            <a:pPr marL="0" marR="0" lvl="0" indent="0" algn="just" rtl="0">
              <a:spcBef>
                <a:spcPts val="0"/>
              </a:spcBef>
              <a:buNone/>
            </a:pPr>
            <a:endParaRPr sz="16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just" rtl="0">
              <a:spcBef>
                <a:spcPts val="0"/>
              </a:spcBef>
              <a:buSzPct val="25000"/>
              <a:buNone/>
            </a:pPr>
            <a:r>
              <a:rPr lang="en" sz="16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Load Testing Procedure: </a:t>
            </a:r>
            <a:r>
              <a:rPr lang="en" sz="16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Test different amount of messages that can be send per minute (60, 65, 70</a:t>
            </a:r>
            <a:r>
              <a:rPr lang="en" sz="1600" dirty="0" smtClean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);</a:t>
            </a:r>
          </a:p>
          <a:p>
            <a:pPr marL="0" marR="0" lvl="0" indent="0" algn="just" rtl="0">
              <a:spcBef>
                <a:spcPts val="0"/>
              </a:spcBef>
              <a:buSzPct val="25000"/>
              <a:buNone/>
            </a:pPr>
            <a:endParaRPr lang="en" sz="16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lvl="0" algn="just">
              <a:buSzPct val="25000"/>
            </a:pPr>
            <a:r>
              <a:rPr lang="en" sz="16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Expected results</a:t>
            </a:r>
            <a:r>
              <a:rPr lang="en" sz="1600" b="1" dirty="0" smtClean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</a:t>
            </a:r>
            <a:r>
              <a:rPr lang="en" sz="1600" dirty="0" smtClean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user can sent 60 messages </a:t>
            </a:r>
            <a:r>
              <a:rPr lang="en" sz="1600" smtClean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per minute.</a:t>
            </a:r>
            <a:endParaRPr lang="en" sz="16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55" name="Shape 2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0200" y="2971800"/>
            <a:ext cx="1712400" cy="210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Shape 2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83239" y="1447613"/>
            <a:ext cx="1712700" cy="114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Shape 25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34200" y="2133600"/>
            <a:ext cx="1884000" cy="12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29400" y="4990894"/>
            <a:ext cx="1884000" cy="12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11</a:t>
            </a:fld>
            <a:endParaRPr lang="en" sz="1200" b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4" name="Shape 264"/>
          <p:cNvSpPr txBox="1"/>
          <p:nvPr/>
        </p:nvSpPr>
        <p:spPr>
          <a:xfrm>
            <a:off x="457200" y="127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lang="en" sz="4000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Localization</a:t>
            </a:r>
            <a:r>
              <a:rPr lang="en" sz="4000" b="0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testing </a:t>
            </a:r>
          </a:p>
        </p:txBody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571575" y="1166825"/>
            <a:ext cx="5998800" cy="3573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</a:rPr>
              <a:t>Story</a:t>
            </a:r>
            <a:r>
              <a:rPr lang="en" sz="1600" b="1" i="0" u="none" strike="noStrike" cap="none">
                <a:solidFill>
                  <a:schemeClr val="dk1"/>
                </a:solidFill>
              </a:rPr>
              <a:t>: </a:t>
            </a:r>
            <a:r>
              <a:rPr lang="en" sz="1600" i="0" u="none" strike="noStrike" cap="none">
                <a:solidFill>
                  <a:schemeClr val="dk1"/>
                </a:solidFill>
              </a:rPr>
              <a:t>As a user I would like to send a message in </a:t>
            </a:r>
            <a:r>
              <a:rPr lang="en" sz="1600" b="1">
                <a:solidFill>
                  <a:schemeClr val="dk1"/>
                </a:solidFill>
              </a:rPr>
              <a:t>Georgian</a:t>
            </a:r>
            <a:r>
              <a:rPr lang="en" sz="1600" i="0" u="none" strike="noStrike" cap="none">
                <a:solidFill>
                  <a:schemeClr val="dk1"/>
                </a:solidFill>
              </a:rPr>
              <a:t> language.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marR="0" lvl="0" indent="0" rtl="0">
              <a:spcBef>
                <a:spcPts val="36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</a:rPr>
              <a:t>Localization </a:t>
            </a:r>
            <a:r>
              <a:rPr lang="en" sz="1600" b="1" i="0" u="none" strike="noStrike" cap="none">
                <a:solidFill>
                  <a:schemeClr val="dk1"/>
                </a:solidFill>
              </a:rPr>
              <a:t>Testing Procedure: 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Open</a:t>
            </a:r>
            <a:r>
              <a:rPr lang="en" sz="1600" b="1">
                <a:solidFill>
                  <a:schemeClr val="dk1"/>
                </a:solidFill>
              </a:rPr>
              <a:t> Slack:</a:t>
            </a:r>
            <a:r>
              <a:rPr lang="en" sz="1600">
                <a:solidFill>
                  <a:schemeClr val="dk1"/>
                </a:solidFill>
              </a:rPr>
              <a:t> Desktop Client for Communication tool;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Sign in by entering a team’s </a:t>
            </a:r>
            <a:r>
              <a:rPr lang="en" sz="1600" b="1">
                <a:solidFill>
                  <a:schemeClr val="dk1"/>
                </a:solidFill>
              </a:rPr>
              <a:t>Slack domain</a:t>
            </a:r>
            <a:r>
              <a:rPr lang="en" sz="1600">
                <a:solidFill>
                  <a:schemeClr val="dk1"/>
                </a:solidFill>
              </a:rPr>
              <a:t>, personal email, and password;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Type a message in </a:t>
            </a:r>
            <a:r>
              <a:rPr lang="en" sz="1600" b="1">
                <a:solidFill>
                  <a:schemeClr val="dk1"/>
                </a:solidFill>
              </a:rPr>
              <a:t>Georgian</a:t>
            </a:r>
            <a:r>
              <a:rPr lang="en" sz="1600">
                <a:solidFill>
                  <a:schemeClr val="dk1"/>
                </a:solidFill>
              </a:rPr>
              <a:t> language in the form at the bottom of the screen;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rgbClr val="2C2D30"/>
                </a:solidFill>
              </a:rPr>
              <a:t>Press </a:t>
            </a:r>
            <a:r>
              <a:rPr lang="en" sz="1600" b="1">
                <a:solidFill>
                  <a:srgbClr val="2C2D30"/>
                </a:solidFill>
              </a:rPr>
              <a:t>Enter </a:t>
            </a:r>
            <a:r>
              <a:rPr lang="en" sz="1600">
                <a:solidFill>
                  <a:srgbClr val="2C2D30"/>
                </a:solidFill>
              </a:rPr>
              <a:t>button.</a:t>
            </a:r>
          </a:p>
          <a:p>
            <a:pPr marL="0" marR="0" lvl="0" indent="0" rtl="0">
              <a:spcBef>
                <a:spcPts val="36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marR="0" lvl="0" indent="0" rtl="0">
              <a:spcBef>
                <a:spcPts val="36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</a:rPr>
              <a:t>Expected results: </a:t>
            </a:r>
          </a:p>
          <a:p>
            <a:pPr marL="0" marR="0" lvl="0" indent="0" rtl="0">
              <a:spcBef>
                <a:spcPts val="36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Message is successfully sent. All letters are displayed correctly.</a:t>
            </a:r>
          </a:p>
          <a:p>
            <a:pPr marL="0" marR="0" lvl="0" indent="0" rtl="0">
              <a:spcBef>
                <a:spcPts val="360"/>
              </a:spcBef>
              <a:buClr>
                <a:srgbClr val="017EB8"/>
              </a:buClr>
              <a:buSzPct val="250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869159"/>
            <a:ext cx="8415025" cy="1328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ctrTitle"/>
          </p:nvPr>
        </p:nvSpPr>
        <p:spPr>
          <a:xfrm>
            <a:off x="457200" y="2362200"/>
            <a:ext cx="8381999" cy="1447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Quattrocento Sans"/>
              <a:buNone/>
            </a:pPr>
            <a:r>
              <a:rPr lang="en" sz="4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Thank you</a:t>
            </a:r>
          </a:p>
        </p:txBody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934200" y="5105400"/>
            <a:ext cx="1805699" cy="1676399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202" b="1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USA TELEPHONE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11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Toll-Free: 866.687.3588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11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Office: 239.690.3111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endParaRPr sz="1110" b="0" i="0" u="none" strike="noStrike" cap="none">
              <a:solidFill>
                <a:srgbClr val="75BEE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202" b="1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UK TELEPHONE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11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Tel: 0207.544.8414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endParaRPr sz="1110" b="0" i="0" u="none" strike="noStrike" cap="none">
              <a:solidFill>
                <a:srgbClr val="75BEE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202" b="1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GERMAN TELEPHONE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11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Tel: 0692.602.5857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endParaRPr sz="1110" b="0" i="0" u="none" strike="noStrike" cap="none">
              <a:solidFill>
                <a:srgbClr val="75BEE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endParaRPr sz="1110" b="0" i="0" u="none" strike="noStrike" cap="none">
              <a:solidFill>
                <a:srgbClr val="75BEE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type="body" idx="2"/>
          </p:nvPr>
        </p:nvSpPr>
        <p:spPr>
          <a:xfrm>
            <a:off x="4775200" y="51054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200" b="1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EMAIL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100" b="0" i="0" u="sng" strike="noStrike" cap="none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info@softserveinc.com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2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 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200" b="1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WEBSITE: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100" b="0" i="0" u="sng" strike="noStrike" cap="none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4"/>
              </a:rPr>
              <a:t>www.softserveinc.com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rgbClr val="75BEE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6" name="Shape 276"/>
          <p:cNvSpPr txBox="1">
            <a:spLocks noGrp="1"/>
          </p:cNvSpPr>
          <p:nvPr>
            <p:ph type="body" idx="3"/>
          </p:nvPr>
        </p:nvSpPr>
        <p:spPr>
          <a:xfrm>
            <a:off x="2616200" y="51054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200" b="1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EUROPE OFFICES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1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United Kingdom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1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Germany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1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Netherlands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1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Ukraine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1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Bulgaria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rgbClr val="75BEE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7" name="Shape 277"/>
          <p:cNvSpPr txBox="1">
            <a:spLocks noGrp="1"/>
          </p:cNvSpPr>
          <p:nvPr>
            <p:ph type="body" idx="4"/>
          </p:nvPr>
        </p:nvSpPr>
        <p:spPr>
          <a:xfrm>
            <a:off x="457200" y="5105400"/>
            <a:ext cx="1805699" cy="1295400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200" b="1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 OFFICES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1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Austin, TX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1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Fort Myers, FL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1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Boston, MA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1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Newport Beach, CA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100" b="0" i="0" u="none" strike="noStrike" cap="none">
                <a:solidFill>
                  <a:srgbClr val="75BEE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Salt Lake City, UT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rgbClr val="75BEE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fld>
            <a:endParaRPr lang="en" sz="12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9200" y="2819400"/>
            <a:ext cx="3532800" cy="353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 txBox="1"/>
          <p:nvPr/>
        </p:nvSpPr>
        <p:spPr>
          <a:xfrm>
            <a:off x="457200" y="127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lang="en"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Agenda</a:t>
            </a:r>
          </a:p>
        </p:txBody>
      </p:sp>
      <p:sp>
        <p:nvSpPr>
          <p:cNvPr id="187" name="Shape 187"/>
          <p:cNvSpPr/>
          <p:nvPr/>
        </p:nvSpPr>
        <p:spPr>
          <a:xfrm>
            <a:off x="381000" y="1173550"/>
            <a:ext cx="7867800" cy="4708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381000" algn="l" rtl="0">
              <a:spcBef>
                <a:spcPts val="0"/>
              </a:spcBef>
              <a:buClr>
                <a:schemeClr val="dk2"/>
              </a:buClr>
              <a:buSzPct val="100000"/>
              <a:buFont typeface="Quattrocento Sans"/>
              <a:buChar char="●"/>
            </a:pPr>
            <a:r>
              <a:rPr lang="en" sz="2400" i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Slack: Desktop Client for Communication tool</a:t>
            </a:r>
          </a:p>
          <a:p>
            <a:pPr marL="457200" marR="0" lvl="0" indent="-381000" algn="l" rtl="0">
              <a:spcBef>
                <a:spcPts val="0"/>
              </a:spcBef>
              <a:buClr>
                <a:schemeClr val="dk2"/>
              </a:buClr>
              <a:buSzPct val="100000"/>
              <a:buFont typeface="Quattrocento Sans"/>
              <a:buChar char="●"/>
            </a:pPr>
            <a:r>
              <a:rPr lang="en" sz="2400" i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Positive Functional testing</a:t>
            </a:r>
          </a:p>
          <a:p>
            <a:pPr marL="457200" marR="0" lvl="0" indent="-381000" algn="l" rtl="0">
              <a:spcBef>
                <a:spcPts val="0"/>
              </a:spcBef>
              <a:buClr>
                <a:schemeClr val="dk2"/>
              </a:buClr>
              <a:buSzPct val="100000"/>
              <a:buFont typeface="Quattrocento Sans"/>
              <a:buChar char="●"/>
            </a:pPr>
            <a:r>
              <a:rPr lang="en" sz="2400" i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Negative Functional testing</a:t>
            </a:r>
          </a:p>
          <a:p>
            <a:pPr marL="457200" marR="0" lvl="0" indent="-381000" algn="l" rtl="0">
              <a:spcBef>
                <a:spcPts val="0"/>
              </a:spcBef>
              <a:buClr>
                <a:schemeClr val="dk2"/>
              </a:buClr>
              <a:buSzPct val="100000"/>
              <a:buFont typeface="Quattrocento Sans"/>
              <a:buChar char="●"/>
            </a:pPr>
            <a:r>
              <a:rPr lang="en" sz="2400" i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Functional testing: Smoke</a:t>
            </a:r>
          </a:p>
          <a:p>
            <a:pPr marL="457200" marR="0" lvl="0" indent="-381000" algn="l" rtl="0">
              <a:spcBef>
                <a:spcPts val="0"/>
              </a:spcBef>
              <a:buClr>
                <a:schemeClr val="dk2"/>
              </a:buClr>
              <a:buSzPct val="100000"/>
              <a:buFont typeface="Quattrocento Sans"/>
              <a:buChar char="●"/>
            </a:pPr>
            <a:r>
              <a:rPr lang="en" sz="2400" i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Non-Functional testing: UI</a:t>
            </a:r>
          </a:p>
          <a:p>
            <a:pPr marL="457200" marR="0" lvl="0" indent="-381000" algn="l" rtl="0">
              <a:spcBef>
                <a:spcPts val="0"/>
              </a:spcBef>
              <a:buClr>
                <a:schemeClr val="dk2"/>
              </a:buClr>
              <a:buSzPct val="100000"/>
              <a:buFont typeface="Quattrocento Sans"/>
              <a:buChar char="●"/>
            </a:pPr>
            <a:r>
              <a:rPr lang="en" sz="2400" i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Performance testing</a:t>
            </a:r>
          </a:p>
          <a:p>
            <a:pPr marL="457200" marR="0" lvl="0" indent="-381000" algn="l" rtl="0">
              <a:spcBef>
                <a:spcPts val="0"/>
              </a:spcBef>
              <a:buClr>
                <a:schemeClr val="dk2"/>
              </a:buClr>
              <a:buSzPct val="100000"/>
              <a:buFont typeface="Quattrocento Sans"/>
              <a:buChar char="●"/>
            </a:pPr>
            <a:r>
              <a:rPr lang="en" sz="2400" i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Stress testing</a:t>
            </a:r>
          </a:p>
          <a:p>
            <a:pPr marL="457200" marR="0" lvl="0" indent="-381000" algn="l" rtl="0">
              <a:spcBef>
                <a:spcPts val="0"/>
              </a:spcBef>
              <a:buClr>
                <a:schemeClr val="dk2"/>
              </a:buClr>
              <a:buSzPct val="100000"/>
              <a:buFont typeface="Quattrocento Sans"/>
              <a:buChar char="●"/>
            </a:pPr>
            <a:r>
              <a:rPr lang="en" sz="2400" i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Load testing</a:t>
            </a:r>
          </a:p>
          <a:p>
            <a:pPr marL="457200" marR="0" lvl="0" indent="-381000" algn="l" rtl="0">
              <a:spcBef>
                <a:spcPts val="0"/>
              </a:spcBef>
              <a:buClr>
                <a:schemeClr val="dk2"/>
              </a:buClr>
              <a:buSzPct val="100000"/>
              <a:buFont typeface="Quattrocento Sans"/>
              <a:buChar char="●"/>
            </a:pPr>
            <a:r>
              <a:rPr lang="en" sz="2400" i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Localization testing</a:t>
            </a:r>
          </a:p>
          <a:p>
            <a:pPr marR="0" lvl="0" algn="l" rtl="0">
              <a:spcBef>
                <a:spcPts val="0"/>
              </a:spcBef>
              <a:buNone/>
            </a:pPr>
            <a:endParaRPr sz="2400" i="1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400" i="1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400" i="1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3200" i="1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3200" i="1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R="0" lvl="0" algn="l" rtl="0">
              <a:spcBef>
                <a:spcPts val="0"/>
              </a:spcBef>
              <a:buNone/>
            </a:pPr>
            <a:endParaRPr/>
          </a:p>
          <a:p>
            <a:pPr marR="0" lvl="0" algn="l" rtl="0">
              <a:spcBef>
                <a:spcPts val="0"/>
              </a:spcBef>
              <a:buNone/>
            </a:pPr>
            <a:endParaRPr/>
          </a:p>
          <a:p>
            <a:pPr marR="0" lvl="0" algn="l" rtl="0">
              <a:spcBef>
                <a:spcPts val="0"/>
              </a:spcBef>
              <a:buNone/>
            </a:pPr>
            <a:endParaRPr sz="3200" b="0" i="1" u="none" strike="noStrike" cap="none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fld>
            <a:endParaRPr lang="en" sz="12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3" name="Shape 193"/>
          <p:cNvSpPr txBox="1"/>
          <p:nvPr/>
        </p:nvSpPr>
        <p:spPr>
          <a:xfrm>
            <a:off x="457200" y="12700"/>
            <a:ext cx="8229600" cy="130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lang="en" sz="4000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Slack: Desktop Client for Communication tool</a:t>
            </a:r>
          </a:p>
        </p:txBody>
      </p:sp>
      <p:sp>
        <p:nvSpPr>
          <p:cNvPr id="194" name="Shape 194"/>
          <p:cNvSpPr/>
          <p:nvPr/>
        </p:nvSpPr>
        <p:spPr>
          <a:xfrm>
            <a:off x="237125" y="1904890"/>
            <a:ext cx="7696199" cy="2062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Slack is an excellent online communication tool with a rich collection of settings and options. It works so well as a collaboration tool in business. Slack reduces the friction to working together as a team. It keeps everything in a central place and has a few nifty tricks to help to work a little smarter together.</a:t>
            </a:r>
          </a:p>
        </p:txBody>
      </p:sp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5650" y="3336350"/>
            <a:ext cx="6318474" cy="29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fld>
            <a:endParaRPr lang="en" sz="1200" b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1" name="Shape 201"/>
          <p:cNvSpPr txBox="1"/>
          <p:nvPr/>
        </p:nvSpPr>
        <p:spPr>
          <a:xfrm>
            <a:off x="457200" y="127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lang="en" sz="4000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Positive </a:t>
            </a:r>
            <a:r>
              <a:rPr lang="en" sz="4000" b="0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Functional testing</a:t>
            </a:r>
          </a:p>
        </p:txBody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571600" y="1062300"/>
            <a:ext cx="8115300" cy="3475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</a:rPr>
              <a:t>Story</a:t>
            </a:r>
            <a:r>
              <a:rPr lang="en" sz="1600" b="1" i="0" u="none" strike="noStrike" cap="none">
                <a:solidFill>
                  <a:schemeClr val="dk1"/>
                </a:solidFill>
              </a:rPr>
              <a:t>: </a:t>
            </a:r>
            <a:r>
              <a:rPr lang="en" sz="1600">
                <a:solidFill>
                  <a:schemeClr val="dk1"/>
                </a:solidFill>
              </a:rPr>
              <a:t>As a user I want to</a:t>
            </a:r>
            <a:r>
              <a:rPr lang="en" sz="1600" b="0" i="0" u="none" strike="noStrike" cap="none">
                <a:solidFill>
                  <a:schemeClr val="dk1"/>
                </a:solidFill>
              </a:rPr>
              <a:t> upload a </a:t>
            </a:r>
            <a:r>
              <a:rPr lang="en" sz="1600">
                <a:solidFill>
                  <a:schemeClr val="dk1"/>
                </a:solidFill>
              </a:rPr>
              <a:t>file to the </a:t>
            </a:r>
            <a:r>
              <a:rPr lang="en" sz="1600" b="1">
                <a:solidFill>
                  <a:schemeClr val="dk1"/>
                </a:solidFill>
              </a:rPr>
              <a:t>Slack</a:t>
            </a:r>
            <a:r>
              <a:rPr lang="en" sz="1600">
                <a:solidFill>
                  <a:schemeClr val="dk1"/>
                </a:solidFill>
              </a:rPr>
              <a:t> window by </a:t>
            </a:r>
            <a:r>
              <a:rPr lang="en" sz="1600" b="1">
                <a:solidFill>
                  <a:srgbClr val="2C2D30"/>
                </a:solidFill>
              </a:rPr>
              <a:t>dragging and dropping</a:t>
            </a:r>
            <a:r>
              <a:rPr lang="en" sz="1600">
                <a:solidFill>
                  <a:schemeClr val="dk1"/>
                </a:solidFill>
              </a:rPr>
              <a:t> it from the computer.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36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</a:rPr>
              <a:t>Testing Procedure: 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Open</a:t>
            </a:r>
            <a:r>
              <a:rPr lang="en" sz="1600" b="1">
                <a:solidFill>
                  <a:schemeClr val="dk1"/>
                </a:solidFill>
              </a:rPr>
              <a:t> Slack</a:t>
            </a:r>
            <a:r>
              <a:rPr lang="en" sz="1600">
                <a:solidFill>
                  <a:schemeClr val="dk1"/>
                </a:solidFill>
              </a:rPr>
              <a:t>: Desktop Client for Communication tool;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Sign in by entering a team’s </a:t>
            </a:r>
            <a:r>
              <a:rPr lang="en" sz="1600" b="1">
                <a:solidFill>
                  <a:schemeClr val="dk1"/>
                </a:solidFill>
              </a:rPr>
              <a:t>Slack domain</a:t>
            </a:r>
            <a:r>
              <a:rPr lang="en" sz="1600">
                <a:solidFill>
                  <a:schemeClr val="dk1"/>
                </a:solidFill>
              </a:rPr>
              <a:t>, personal email, and password;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Select a file&lt;1GB to upload;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Drop and paste file to the Slack window;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Fill the </a:t>
            </a:r>
            <a:r>
              <a:rPr lang="en" sz="1600" b="1">
                <a:solidFill>
                  <a:schemeClr val="dk1"/>
                </a:solidFill>
              </a:rPr>
              <a:t>Title</a:t>
            </a:r>
            <a:r>
              <a:rPr lang="en" sz="1600">
                <a:solidFill>
                  <a:schemeClr val="dk1"/>
                </a:solidFill>
              </a:rPr>
              <a:t>, </a:t>
            </a:r>
            <a:r>
              <a:rPr lang="en" sz="1600" b="1">
                <a:solidFill>
                  <a:schemeClr val="dk1"/>
                </a:solidFill>
              </a:rPr>
              <a:t>Share with</a:t>
            </a:r>
            <a:r>
              <a:rPr lang="en" sz="1600">
                <a:solidFill>
                  <a:schemeClr val="dk1"/>
                </a:solidFill>
              </a:rPr>
              <a:t> and </a:t>
            </a:r>
            <a:r>
              <a:rPr lang="en" sz="1600" b="1">
                <a:solidFill>
                  <a:schemeClr val="dk1"/>
                </a:solidFill>
              </a:rPr>
              <a:t>Add Comment</a:t>
            </a:r>
            <a:r>
              <a:rPr lang="en" sz="1600">
                <a:solidFill>
                  <a:schemeClr val="dk1"/>
                </a:solidFill>
              </a:rPr>
              <a:t> fields (not required);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Click on </a:t>
            </a:r>
            <a:r>
              <a:rPr lang="en" sz="1600" b="1">
                <a:solidFill>
                  <a:schemeClr val="dk1"/>
                </a:solidFill>
              </a:rPr>
              <a:t>Upload</a:t>
            </a:r>
            <a:r>
              <a:rPr lang="en" sz="1600">
                <a:solidFill>
                  <a:schemeClr val="dk1"/>
                </a:solidFill>
              </a:rPr>
              <a:t> button.</a:t>
            </a:r>
          </a:p>
          <a:p>
            <a:pPr marL="0" lvl="0" indent="0" rtl="0">
              <a:spcBef>
                <a:spcPts val="360"/>
              </a:spcBef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rtl="0">
              <a:spcBef>
                <a:spcPts val="360"/>
              </a:spcBef>
              <a:buNone/>
            </a:pPr>
            <a:r>
              <a:rPr lang="en" sz="1600" b="1">
                <a:solidFill>
                  <a:schemeClr val="dk1"/>
                </a:solidFill>
              </a:rPr>
              <a:t>Expected results:</a:t>
            </a:r>
            <a:r>
              <a:rPr lang="en" sz="1600">
                <a:solidFill>
                  <a:schemeClr val="dk1"/>
                </a:solidFill>
              </a:rPr>
              <a:t> </a:t>
            </a:r>
          </a:p>
          <a:p>
            <a:pPr marL="0" lvl="0" indent="0" rtl="0">
              <a:spcBef>
                <a:spcPts val="36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File is successfully uploaded. You can click on it to open.</a:t>
            </a:r>
          </a:p>
        </p:txBody>
      </p:sp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637" y="4869160"/>
            <a:ext cx="8115225" cy="1417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</a:t>
            </a:fld>
            <a:endParaRPr lang="en" sz="1200" b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457200" y="127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lang="en" sz="4000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Negative </a:t>
            </a:r>
            <a:r>
              <a:rPr lang="en" sz="4000" b="0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Functional testing </a:t>
            </a:r>
          </a:p>
        </p:txBody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559600" y="1066800"/>
            <a:ext cx="3784500" cy="5042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</a:rPr>
              <a:t>Story</a:t>
            </a:r>
            <a:r>
              <a:rPr lang="en" sz="1600" b="1" i="0" u="none" strike="noStrike" cap="none">
                <a:solidFill>
                  <a:schemeClr val="dk1"/>
                </a:solidFill>
              </a:rPr>
              <a:t>: </a:t>
            </a:r>
            <a:r>
              <a:rPr lang="en" sz="1600">
                <a:solidFill>
                  <a:schemeClr val="dk1"/>
                </a:solidFill>
              </a:rPr>
              <a:t>As a user I want to</a:t>
            </a:r>
            <a:r>
              <a:rPr lang="en" sz="1600" b="0" i="0" u="none" strike="noStrike" cap="none">
                <a:solidFill>
                  <a:schemeClr val="dk1"/>
                </a:solidFill>
              </a:rPr>
              <a:t> upload </a:t>
            </a:r>
            <a:r>
              <a:rPr lang="en" sz="1600">
                <a:solidFill>
                  <a:schemeClr val="dk1"/>
                </a:solidFill>
              </a:rPr>
              <a:t>file to the </a:t>
            </a:r>
            <a:r>
              <a:rPr lang="en" sz="1600" b="1">
                <a:solidFill>
                  <a:schemeClr val="dk1"/>
                </a:solidFill>
              </a:rPr>
              <a:t>Slack</a:t>
            </a:r>
            <a:r>
              <a:rPr lang="en" sz="1600">
                <a:solidFill>
                  <a:schemeClr val="dk1"/>
                </a:solidFill>
              </a:rPr>
              <a:t> window. </a:t>
            </a:r>
          </a:p>
          <a:p>
            <a:pPr marL="0" marR="0" lvl="0" indent="0" algn="just" rtl="0">
              <a:spcBef>
                <a:spcPts val="36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endParaRPr sz="1600" b="1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360"/>
              </a:spcBef>
              <a:spcAft>
                <a:spcPts val="0"/>
              </a:spcAft>
              <a:buClr>
                <a:srgbClr val="017EB8"/>
              </a:buClr>
              <a:buSzPct val="250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</a:rPr>
              <a:t>Testing Procedure: 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Open</a:t>
            </a:r>
            <a:r>
              <a:rPr lang="en" sz="1600" b="1">
                <a:solidFill>
                  <a:schemeClr val="dk1"/>
                </a:solidFill>
              </a:rPr>
              <a:t> Slack</a:t>
            </a:r>
            <a:r>
              <a:rPr lang="en" sz="1600">
                <a:solidFill>
                  <a:schemeClr val="dk1"/>
                </a:solidFill>
              </a:rPr>
              <a:t>: Desktop Client for Communication tool;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Sign in by entering a team’s </a:t>
            </a:r>
            <a:r>
              <a:rPr lang="en" sz="1600" b="1">
                <a:solidFill>
                  <a:schemeClr val="dk1"/>
                </a:solidFill>
              </a:rPr>
              <a:t>Slack domain</a:t>
            </a:r>
            <a:r>
              <a:rPr lang="en" sz="1600">
                <a:solidFill>
                  <a:schemeClr val="dk1"/>
                </a:solidFill>
              </a:rPr>
              <a:t>, personal email, and password;</a:t>
            </a:r>
          </a:p>
          <a:p>
            <a:pPr marL="457200" lvl="0" indent="-330200" rtl="0">
              <a:spcBef>
                <a:spcPts val="360"/>
              </a:spcBef>
              <a:buClr>
                <a:srgbClr val="2C2D30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rgbClr val="2C2D30"/>
                </a:solidFill>
              </a:rPr>
              <a:t>Click the </a:t>
            </a:r>
            <a:r>
              <a:rPr lang="en" sz="1600" b="1">
                <a:solidFill>
                  <a:srgbClr val="2C2D30"/>
                </a:solidFill>
              </a:rPr>
              <a:t>+</a:t>
            </a:r>
            <a:r>
              <a:rPr lang="en" sz="1600">
                <a:solidFill>
                  <a:srgbClr val="2C2D30"/>
                </a:solidFill>
              </a:rPr>
              <a:t> next to the message box and select</a:t>
            </a:r>
            <a:r>
              <a:rPr lang="en" sz="1600" b="1">
                <a:solidFill>
                  <a:srgbClr val="2C2D30"/>
                </a:solidFill>
              </a:rPr>
              <a:t> Upload a file</a:t>
            </a:r>
            <a:r>
              <a:rPr lang="en" sz="1600">
                <a:solidFill>
                  <a:srgbClr val="2C2D30"/>
                </a:solidFill>
              </a:rPr>
              <a:t>;</a:t>
            </a:r>
          </a:p>
          <a:p>
            <a:pPr marL="457200" lvl="0" indent="-330200" rtl="0">
              <a:spcBef>
                <a:spcPts val="360"/>
              </a:spcBef>
              <a:buClr>
                <a:srgbClr val="2C2D30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rgbClr val="2C2D30"/>
                </a:solidFill>
              </a:rPr>
              <a:t>Choose a file &gt;1GB from the computer and press </a:t>
            </a:r>
            <a:r>
              <a:rPr lang="en" sz="1600" b="1">
                <a:solidFill>
                  <a:srgbClr val="2C2D30"/>
                </a:solidFill>
              </a:rPr>
              <a:t>Open </a:t>
            </a:r>
            <a:r>
              <a:rPr lang="en" sz="1600">
                <a:solidFill>
                  <a:srgbClr val="2C2D30"/>
                </a:solidFill>
              </a:rPr>
              <a:t>button.</a:t>
            </a:r>
          </a:p>
          <a:p>
            <a:pPr marL="0" lvl="0" indent="0" rtl="0">
              <a:spcBef>
                <a:spcPts val="360"/>
              </a:spcBef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rtl="0">
              <a:spcBef>
                <a:spcPts val="360"/>
              </a:spcBef>
              <a:buNone/>
            </a:pPr>
            <a:r>
              <a:rPr lang="en" sz="1600" b="1">
                <a:solidFill>
                  <a:schemeClr val="dk1"/>
                </a:solidFill>
              </a:rPr>
              <a:t>Expected results:</a:t>
            </a:r>
            <a:r>
              <a:rPr lang="en" sz="1600">
                <a:solidFill>
                  <a:schemeClr val="dk1"/>
                </a:solidFill>
              </a:rPr>
              <a:t> </a:t>
            </a:r>
          </a:p>
          <a:p>
            <a:pPr marL="0" lvl="0" indent="0" rtl="0">
              <a:spcBef>
                <a:spcPts val="36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File is not uploaded. A new window with a message </a:t>
            </a:r>
            <a:r>
              <a:rPr lang="en" sz="1600" b="1">
                <a:solidFill>
                  <a:schemeClr val="dk1"/>
                </a:solidFill>
              </a:rPr>
              <a:t>‘That file is too large and cannot be uploaded. The limit is 1GB’</a:t>
            </a:r>
            <a:r>
              <a:rPr lang="en" sz="1600">
                <a:solidFill>
                  <a:schemeClr val="dk1"/>
                </a:solidFill>
              </a:rPr>
              <a:t> appears on the screen.</a:t>
            </a:r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2075" y="1333500"/>
            <a:ext cx="4400174" cy="312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6780025" y="646465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6</a:t>
            </a:fld>
            <a:endParaRPr lang="en" sz="1200" b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7" name="Shape 217"/>
          <p:cNvSpPr txBox="1"/>
          <p:nvPr/>
        </p:nvSpPr>
        <p:spPr>
          <a:xfrm>
            <a:off x="433225" y="3335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lang="en" sz="4000" b="0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Smoke testing </a:t>
            </a:r>
          </a:p>
        </p:txBody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433225" y="1087450"/>
            <a:ext cx="5657400" cy="3350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buClr>
                <a:srgbClr val="017EB8"/>
              </a:buClr>
              <a:buSzPct val="250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</a:rPr>
              <a:t>Story: </a:t>
            </a:r>
            <a:r>
              <a:rPr lang="en" sz="1600">
                <a:solidFill>
                  <a:schemeClr val="dk1"/>
                </a:solidFill>
              </a:rPr>
              <a:t>As a user I want to send a message by using Slack.</a:t>
            </a:r>
          </a:p>
          <a:p>
            <a:pPr marL="0" lvl="0" indent="0" rtl="0">
              <a:spcBef>
                <a:spcPts val="0"/>
              </a:spcBef>
              <a:buClr>
                <a:srgbClr val="017EB8"/>
              </a:buClr>
              <a:buSzPct val="250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 </a:t>
            </a:r>
          </a:p>
          <a:p>
            <a:pPr marL="0" lvl="0" indent="0" rtl="0">
              <a:spcBef>
                <a:spcPts val="360"/>
              </a:spcBef>
              <a:buClr>
                <a:srgbClr val="017EB8"/>
              </a:buClr>
              <a:buSzPct val="250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</a:rPr>
              <a:t>Functional Testing Procedure: 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Open</a:t>
            </a:r>
            <a:r>
              <a:rPr lang="en" sz="1600" b="1">
                <a:solidFill>
                  <a:schemeClr val="dk1"/>
                </a:solidFill>
              </a:rPr>
              <a:t> Slack</a:t>
            </a:r>
            <a:r>
              <a:rPr lang="en" sz="1600">
                <a:solidFill>
                  <a:schemeClr val="dk1"/>
                </a:solidFill>
              </a:rPr>
              <a:t>: Desktop Client for Communication tool;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Sign in by entering a team’s </a:t>
            </a:r>
            <a:r>
              <a:rPr lang="en" sz="1600" b="1">
                <a:solidFill>
                  <a:schemeClr val="dk1"/>
                </a:solidFill>
              </a:rPr>
              <a:t>Slack domain</a:t>
            </a:r>
            <a:r>
              <a:rPr lang="en" sz="1600">
                <a:solidFill>
                  <a:schemeClr val="dk1"/>
                </a:solidFill>
              </a:rPr>
              <a:t>, personal email, and password;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Type a message in the form at the bottom of the screen;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rgbClr val="2C2D30"/>
                </a:solidFill>
              </a:rPr>
              <a:t>Press </a:t>
            </a:r>
            <a:r>
              <a:rPr lang="en" sz="1600" b="1">
                <a:solidFill>
                  <a:srgbClr val="2C2D30"/>
                </a:solidFill>
              </a:rPr>
              <a:t>Enter </a:t>
            </a:r>
            <a:r>
              <a:rPr lang="en" sz="1600">
                <a:solidFill>
                  <a:srgbClr val="2C2D30"/>
                </a:solidFill>
              </a:rPr>
              <a:t>button.</a:t>
            </a:r>
          </a:p>
          <a:p>
            <a:pPr marL="0" lvl="0" indent="0" rtl="0">
              <a:spcBef>
                <a:spcPts val="360"/>
              </a:spcBef>
              <a:buNone/>
            </a:pPr>
            <a:endParaRPr sz="1600">
              <a:solidFill>
                <a:srgbClr val="2C2D30"/>
              </a:solidFill>
            </a:endParaRPr>
          </a:p>
          <a:p>
            <a:pPr marL="0" lvl="0" indent="0" rtl="0">
              <a:spcBef>
                <a:spcPts val="360"/>
              </a:spcBef>
              <a:buClr>
                <a:srgbClr val="017EB8"/>
              </a:buClr>
              <a:buSzPct val="250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</a:rPr>
              <a:t>Expected Results: </a:t>
            </a:r>
          </a:p>
          <a:p>
            <a:pPr marL="0" lvl="0" indent="0" rtl="0">
              <a:spcBef>
                <a:spcPts val="360"/>
              </a:spcBef>
              <a:buClr>
                <a:srgbClr val="017EB8"/>
              </a:buClr>
              <a:buSzPct val="250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Full text message with all of the existing symbols is successfully sent.</a:t>
            </a:r>
          </a:p>
          <a:p>
            <a:pPr marL="0" marR="0" lvl="0" indent="0" rtl="0">
              <a:spcBef>
                <a:spcPts val="320"/>
              </a:spcBef>
              <a:buClr>
                <a:srgbClr val="017EB8"/>
              </a:buClr>
              <a:buSzPct val="25000"/>
              <a:buFont typeface="Arial"/>
              <a:buNone/>
            </a:pPr>
            <a:endParaRPr sz="1600" b="1"/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225" y="4571675"/>
            <a:ext cx="5791200" cy="146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7</a:t>
            </a:fld>
            <a:endParaRPr lang="en" sz="1200" b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5" name="Shape 225"/>
          <p:cNvSpPr txBox="1"/>
          <p:nvPr/>
        </p:nvSpPr>
        <p:spPr>
          <a:xfrm>
            <a:off x="457200" y="127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lang="en" sz="4000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Non-functional testing: UI</a:t>
            </a:r>
          </a:p>
        </p:txBody>
      </p:sp>
      <p:sp>
        <p:nvSpPr>
          <p:cNvPr id="226" name="Shape 226"/>
          <p:cNvSpPr/>
          <p:nvPr/>
        </p:nvSpPr>
        <p:spPr>
          <a:xfrm>
            <a:off x="654725" y="1003300"/>
            <a:ext cx="3937199" cy="5154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buSzPct val="25000"/>
              <a:buNone/>
            </a:pPr>
            <a:r>
              <a:rPr lang="en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Task: 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Verify the </a:t>
            </a:r>
            <a:r>
              <a:rPr lang="en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Create channel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button UI</a:t>
            </a:r>
          </a:p>
          <a:p>
            <a:pPr marL="0" marR="0" lvl="0" indent="0" rtl="0">
              <a:spcBef>
                <a:spcPts val="0"/>
              </a:spcBef>
              <a:buNone/>
            </a:pP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rtl="0">
              <a:spcBef>
                <a:spcPts val="0"/>
              </a:spcBef>
              <a:buSzPct val="25000"/>
              <a:buNone/>
            </a:pPr>
            <a:r>
              <a:rPr lang="en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Preconditions: </a:t>
            </a:r>
          </a:p>
          <a:p>
            <a:pPr marL="457200" lvl="0" indent="-330200" rtl="0">
              <a:spcBef>
                <a:spcPts val="360"/>
              </a:spcBef>
              <a:buClr>
                <a:srgbClr val="2C2D30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Open</a:t>
            </a:r>
            <a:r>
              <a:rPr lang="en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Slack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Desktop Client for Communication tool;</a:t>
            </a:r>
          </a:p>
          <a:p>
            <a:pPr marL="457200" lvl="0" indent="-330200" rtl="0">
              <a:spcBef>
                <a:spcPts val="36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Sign in by entering a team’s </a:t>
            </a:r>
            <a:r>
              <a:rPr lang="en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Slack domain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personal email, and password;</a:t>
            </a:r>
          </a:p>
          <a:p>
            <a:pPr marL="457200" marR="0" lvl="0" indent="-330200" rtl="0">
              <a:spcBef>
                <a:spcPts val="0"/>
              </a:spcBef>
              <a:buClr>
                <a:srgbClr val="2C2D30"/>
              </a:buClr>
              <a:buSzPct val="100000"/>
              <a:buFont typeface="Quattrocento Sans"/>
              <a:buAutoNum type="arabicPeriod"/>
            </a:pPr>
            <a:r>
              <a:rPr lang="en" sz="1600">
                <a:solidFill>
                  <a:srgbClr val="2C2D3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Click the </a:t>
            </a:r>
            <a:r>
              <a:rPr lang="en" sz="1600" b="1">
                <a:solidFill>
                  <a:srgbClr val="2C2D3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+</a:t>
            </a:r>
            <a:r>
              <a:rPr lang="en" sz="1600">
                <a:solidFill>
                  <a:srgbClr val="2C2D3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icon next to </a:t>
            </a:r>
            <a:r>
              <a:rPr lang="en" sz="1600" b="1">
                <a:solidFill>
                  <a:srgbClr val="2C2D3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Channels</a:t>
            </a:r>
            <a:r>
              <a:rPr lang="en" sz="1600">
                <a:solidFill>
                  <a:srgbClr val="2C2D3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in the sidebar to open the channel creation window.</a:t>
            </a:r>
          </a:p>
          <a:p>
            <a:pPr marR="0" lvl="0" rtl="0">
              <a:spcBef>
                <a:spcPts val="0"/>
              </a:spcBef>
              <a:buNone/>
            </a:pPr>
            <a:endParaRPr sz="1600">
              <a:solidFill>
                <a:srgbClr val="2C2D3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-69850" rtl="0">
              <a:spcBef>
                <a:spcPts val="0"/>
              </a:spcBef>
              <a:buSzPct val="68750"/>
              <a:buNone/>
            </a:pPr>
            <a:r>
              <a:rPr lang="en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UI testing procedure:</a:t>
            </a:r>
          </a:p>
          <a:p>
            <a:pPr marL="457200" lvl="0" indent="-330200" rtl="0">
              <a:spcBef>
                <a:spcPts val="0"/>
              </a:spcBef>
              <a:buSzPct val="100000"/>
              <a:buFont typeface="Quattrocento Sans"/>
              <a:buAutoNum type="arabicPeriod"/>
            </a:pP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Verify that </a:t>
            </a:r>
            <a:r>
              <a:rPr lang="en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Create channel 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button is placed in the bottom left corner of the window;</a:t>
            </a:r>
          </a:p>
          <a:p>
            <a:pPr marL="457200" marR="0" lvl="0" indent="-330200" rtl="0">
              <a:spcBef>
                <a:spcPts val="0"/>
              </a:spcBef>
              <a:buSzPct val="100000"/>
              <a:buFont typeface="Quattrocento Sans"/>
              <a:buAutoNum type="arabicPeriod"/>
            </a:pP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Verify that </a:t>
            </a:r>
            <a:r>
              <a:rPr lang="en" sz="1600" b="1">
                <a:latin typeface="Quattrocento Sans"/>
                <a:ea typeface="Quattrocento Sans"/>
                <a:cs typeface="Quattrocento Sans"/>
                <a:sym typeface="Quattrocento Sans"/>
              </a:rPr>
              <a:t>Create channel</a:t>
            </a: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 is green coloured button;</a:t>
            </a:r>
          </a:p>
          <a:p>
            <a:pPr marL="457200" marR="0" lvl="0" indent="-330200" rtl="0">
              <a:spcBef>
                <a:spcPts val="0"/>
              </a:spcBef>
              <a:buSzPct val="100000"/>
              <a:buFont typeface="Quattrocento Sans"/>
              <a:buAutoNum type="arabicPeriod"/>
            </a:pP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Verify that a button </a:t>
            </a:r>
            <a:r>
              <a:rPr lang="en" sz="1600" b="1">
                <a:latin typeface="Quattrocento Sans"/>
                <a:ea typeface="Quattrocento Sans"/>
                <a:cs typeface="Quattrocento Sans"/>
                <a:sym typeface="Quattrocento Sans"/>
              </a:rPr>
              <a:t>text value</a:t>
            </a: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 is white coloured.</a:t>
            </a:r>
          </a:p>
          <a:p>
            <a:pPr marR="0" lvl="0" rtl="0">
              <a:spcBef>
                <a:spcPts val="0"/>
              </a:spcBef>
              <a:buNone/>
            </a:pP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1925" y="1003300"/>
            <a:ext cx="4034875" cy="382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sldNum" idx="12"/>
          </p:nvPr>
        </p:nvSpPr>
        <p:spPr>
          <a:xfrm>
            <a:off x="6804000" y="6444000"/>
            <a:ext cx="2133599" cy="35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8</a:t>
            </a:fld>
            <a:endParaRPr lang="en" sz="1200" b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3" name="Shape 233"/>
          <p:cNvSpPr txBox="1"/>
          <p:nvPr/>
        </p:nvSpPr>
        <p:spPr>
          <a:xfrm>
            <a:off x="457200" y="127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lang="en" sz="4000" b="0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Performance testing </a:t>
            </a:r>
          </a:p>
        </p:txBody>
      </p:sp>
      <p:sp>
        <p:nvSpPr>
          <p:cNvPr id="234" name="Shape 234"/>
          <p:cNvSpPr/>
          <p:nvPr/>
        </p:nvSpPr>
        <p:spPr>
          <a:xfrm>
            <a:off x="533400" y="1066800"/>
            <a:ext cx="3778500" cy="4801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buSzPct val="25000"/>
              <a:buNone/>
            </a:pPr>
            <a:r>
              <a:rPr lang="en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Task: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Application should load in 10 sec when up to 2000 users access it concurrently. Application should load in 20 sec when up to 4000 users access it concurrently. </a:t>
            </a:r>
          </a:p>
          <a:p>
            <a:pPr marL="0" marR="0" lvl="0" indent="0" rtl="0">
              <a:spcBef>
                <a:spcPts val="0"/>
              </a:spcBef>
              <a:buNone/>
            </a:pPr>
            <a:endParaRPr sz="16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rtl="0">
              <a:spcBef>
                <a:spcPts val="0"/>
              </a:spcBef>
              <a:buSzPct val="25000"/>
              <a:buNone/>
            </a:pPr>
            <a:r>
              <a:rPr lang="en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Performance Testing Procedure: 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emulate different amount of entrance in range (0; 4000), for instance, measure time for 100, 1000, 2000, 3000 and 3500, 4000 concurrent users.</a:t>
            </a:r>
          </a:p>
          <a:p>
            <a:pPr marL="0" marR="0" lvl="0" indent="0" rtl="0">
              <a:spcBef>
                <a:spcPts val="0"/>
              </a:spcBef>
              <a:buNone/>
            </a:pPr>
            <a:endParaRPr sz="16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lvl="0" rtl="0">
              <a:spcBef>
                <a:spcPts val="360"/>
              </a:spcBef>
              <a:buClr>
                <a:srgbClr val="017EB8"/>
              </a:buClr>
              <a:buSzPct val="250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Expected Results: </a:t>
            </a:r>
            <a:r>
              <a:rPr lang="en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2000 users can access the app for &lt;10 sec; 2000-4000 users can access the app from 10-20 sec.</a:t>
            </a:r>
          </a:p>
          <a:p>
            <a:pPr marL="0" marR="0" lvl="0" indent="0" algn="just" rtl="0">
              <a:spcBef>
                <a:spcPts val="0"/>
              </a:spcBef>
              <a:buNone/>
            </a:pPr>
            <a:endParaRPr sz="16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just" rtl="0">
              <a:spcBef>
                <a:spcPts val="0"/>
              </a:spcBef>
              <a:buNone/>
            </a:pP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35" name="Shape 2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0200" y="2971800"/>
            <a:ext cx="1712400" cy="210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83239" y="1523813"/>
            <a:ext cx="1712700" cy="114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34200" y="2133600"/>
            <a:ext cx="1884000" cy="12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29400" y="4990894"/>
            <a:ext cx="1884000" cy="12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457200" y="127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17EB8"/>
              </a:buClr>
              <a:buSzPct val="25000"/>
              <a:buFont typeface="Quattrocento Sans"/>
              <a:buNone/>
            </a:pPr>
            <a:r>
              <a:rPr lang="en" sz="4000" b="0" i="0" u="none" strike="noStrike" cap="none">
                <a:solidFill>
                  <a:srgbClr val="017EB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Stress testing </a:t>
            </a:r>
          </a:p>
        </p:txBody>
      </p:sp>
      <p:sp>
        <p:nvSpPr>
          <p:cNvPr id="244" name="Shape 244"/>
          <p:cNvSpPr/>
          <p:nvPr/>
        </p:nvSpPr>
        <p:spPr>
          <a:xfrm>
            <a:off x="339436" y="1066800"/>
            <a:ext cx="4156499" cy="4247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buSzPct val="25000"/>
              <a:buNone/>
            </a:pPr>
            <a:r>
              <a:rPr lang="en" sz="16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Task: </a:t>
            </a:r>
            <a:r>
              <a:rPr lang="en" sz="16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Test the stability of the product while 200 000 users are sending messages at one time.</a:t>
            </a:r>
          </a:p>
          <a:p>
            <a:pPr marL="0" marR="0" lvl="0" indent="0" rtl="0">
              <a:spcBef>
                <a:spcPts val="0"/>
              </a:spcBef>
              <a:buNone/>
            </a:pPr>
            <a:endParaRPr sz="16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rtl="0">
              <a:spcBef>
                <a:spcPts val="0"/>
              </a:spcBef>
              <a:buSzPct val="25000"/>
              <a:buNone/>
            </a:pPr>
            <a:r>
              <a:rPr lang="en" sz="16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Stress Testing Procedure: </a:t>
            </a:r>
          </a:p>
          <a:p>
            <a:pPr marL="457200" marR="0" lvl="0" indent="-330200" rtl="0">
              <a:spcBef>
                <a:spcPts val="0"/>
              </a:spcBef>
              <a:buClr>
                <a:schemeClr val="dk1"/>
              </a:buClr>
              <a:buSzPct val="100000"/>
              <a:buFont typeface="Quattrocento Sans"/>
              <a:buAutoNum type="arabicPeriod"/>
            </a:pPr>
            <a:r>
              <a:rPr lang="en" sz="16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Send 200 000 requests to send a message by using a special tool which can generate such amount of users and can provide results.</a:t>
            </a:r>
          </a:p>
          <a:p>
            <a:pPr marR="0" lvl="0" rtl="0">
              <a:spcBef>
                <a:spcPts val="0"/>
              </a:spcBef>
              <a:buNone/>
            </a:pPr>
            <a:endParaRPr sz="16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rtl="0">
              <a:spcBef>
                <a:spcPts val="0"/>
              </a:spcBef>
              <a:buSzPct val="25000"/>
              <a:buNone/>
            </a:pPr>
            <a:r>
              <a:rPr lang="en" sz="16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Expected results: </a:t>
            </a:r>
            <a:r>
              <a:rPr lang="en" sz="16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system can’t withstand a stress load.</a:t>
            </a:r>
          </a:p>
        </p:txBody>
      </p:sp>
      <p:pic>
        <p:nvPicPr>
          <p:cNvPr id="245" name="Shape 2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0200" y="2971800"/>
            <a:ext cx="1712400" cy="210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35639" y="1371413"/>
            <a:ext cx="1712700" cy="114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Shape 2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34200" y="2133600"/>
            <a:ext cx="1884000" cy="12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29400" y="4990894"/>
            <a:ext cx="1884000" cy="12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839</Words>
  <Application>Microsoft Office PowerPoint</Application>
  <PresentationFormat>Экран (4:3)</PresentationFormat>
  <Paragraphs>136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Arial</vt:lpstr>
      <vt:lpstr>Quattrocento Sans</vt:lpstr>
      <vt:lpstr>Calibri</vt:lpstr>
      <vt:lpstr>Noto Sans Symbols</vt:lpstr>
      <vt:lpstr>Office Theme</vt:lpstr>
      <vt:lpstr>Office Theme</vt:lpstr>
      <vt:lpstr>Office Theme</vt:lpstr>
      <vt:lpstr>Testing types Slack: Desktop Client for Communication tool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Stress testing </vt:lpstr>
      <vt:lpstr>Load testing </vt:lpstr>
      <vt:lpstr>Презентация PowerPoint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types Slack: Desktop Client for Communication tool </dc:title>
  <cp:lastModifiedBy>Olesia</cp:lastModifiedBy>
  <cp:revision>3</cp:revision>
  <dcterms:modified xsi:type="dcterms:W3CDTF">2016-02-07T22:56:51Z</dcterms:modified>
</cp:coreProperties>
</file>